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18"/>
  </p:notesMasterIdLst>
  <p:sldIdLst>
    <p:sldId id="256" r:id="rId3"/>
    <p:sldId id="285" r:id="rId4"/>
    <p:sldId id="284" r:id="rId5"/>
    <p:sldId id="322" r:id="rId6"/>
    <p:sldId id="297" r:id="rId7"/>
    <p:sldId id="320" r:id="rId8"/>
    <p:sldId id="333" r:id="rId9"/>
    <p:sldId id="300" r:id="rId10"/>
    <p:sldId id="292" r:id="rId11"/>
    <p:sldId id="283" r:id="rId12"/>
    <p:sldId id="339" r:id="rId13"/>
    <p:sldId id="336" r:id="rId14"/>
    <p:sldId id="286" r:id="rId15"/>
    <p:sldId id="287" r:id="rId16"/>
    <p:sldId id="29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sr-Latn-RS" sz="2400" dirty="0"/>
              <a:t>ZASTUPLJENOST</a:t>
            </a:r>
            <a:endParaRPr lang="en-US" sz="2400" dirty="0"/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34FD-467C-A111-6D1A74B8366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34FD-467C-A111-6D1A74B83667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5-34FD-467C-A111-6D1A74B83667}"/>
              </c:ext>
            </c:extLst>
          </c:dPt>
          <c:dPt>
            <c:idx val="3"/>
            <c:bubble3D val="0"/>
            <c:spPr>
              <a:solidFill>
                <a:srgbClr val="60B5CC">
                  <a:lumMod val="40000"/>
                  <a:lumOff val="6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7-34FD-467C-A111-6D1A74B83667}"/>
              </c:ext>
            </c:extLst>
          </c:dPt>
          <c:dLbls>
            <c:dLbl>
              <c:idx val="0"/>
              <c:layout>
                <c:manualLayout>
                  <c:x val="-0.1382197190628949"/>
                  <c:y val="-2.2505309691470448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FD-467C-A111-6D1A74B83667}"/>
                </c:ext>
              </c:extLst>
            </c:dLbl>
            <c:dLbl>
              <c:idx val="1"/>
              <c:layout>
                <c:manualLayout>
                  <c:x val="7.9673981724506654E-2"/>
                  <c:y val="-0.15804516885629516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FD-467C-A111-6D1A74B83667}"/>
                </c:ext>
              </c:extLst>
            </c:dLbl>
            <c:dLbl>
              <c:idx val="2"/>
              <c:layout>
                <c:manualLayout>
                  <c:x val="0.10676812967823467"/>
                  <c:y val="2.3328271337393739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FD-467C-A111-6D1A74B83667}"/>
                </c:ext>
              </c:extLst>
            </c:dLbl>
            <c:dLbl>
              <c:idx val="3"/>
              <c:layout>
                <c:manualLayout>
                  <c:x val="7.1285724701079037E-2"/>
                  <c:y val="0.15578532093234398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FD-467C-A111-6D1A74B836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usmeni ispit</c:v>
                </c:pt>
                <c:pt idx="1">
                  <c:v>seminarski/kolokvijum</c:v>
                </c:pt>
                <c:pt idx="2">
                  <c:v>predavanja</c:v>
                </c:pt>
                <c:pt idx="3">
                  <c:v>zadaci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4FD-467C-A111-6D1A74B8366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solidFill>
          <a:schemeClr val="tx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8/8/2025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0962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9079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1903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0389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087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993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4846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124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2542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6622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398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8/8/2025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545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5587014"/>
            <a:ext cx="6400800" cy="53340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sr-Latn-RS" sz="3200" b="1" dirty="0">
                <a:solidFill>
                  <a:schemeClr val="tx1"/>
                </a:solidFill>
              </a:rPr>
              <a:t>Metodske jedinice u prolećnom semestru ...</a:t>
            </a:r>
            <a:endParaRPr lang="en-US" sz="23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500" y="76200"/>
            <a:ext cx="4953000" cy="4953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11000" cy="5334000"/>
          </a:xfrm>
        </p:spPr>
        <p:txBody>
          <a:bodyPr>
            <a:normAutofit/>
          </a:bodyPr>
          <a:lstStyle/>
          <a:p>
            <a:pPr marL="688975" lvl="1" indent="-422275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KOLOKVIJUM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A13DDB-01E9-E069-D70D-668580286A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260" y="2190904"/>
            <a:ext cx="11778201" cy="436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15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110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DED5B85-7318-DD56-5984-124EF25030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2" t="49474" r="1092"/>
          <a:stretch/>
        </p:blipFill>
        <p:spPr>
          <a:xfrm>
            <a:off x="93385" y="1905000"/>
            <a:ext cx="12005230" cy="4419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7387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83C68C-AD38-11A1-1ED0-8D6B89C9A8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5FACC-7E1C-6E04-22B6-C80FE6491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ED050-09B9-13E9-0DE0-6D782DBE3B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Označavanje rada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F476F6-B37C-A39D-92D8-7717E7BFF7F6}"/>
              </a:ext>
            </a:extLst>
          </p:cNvPr>
          <p:cNvSpPr txBox="1"/>
          <p:nvPr/>
        </p:nvSpPr>
        <p:spPr>
          <a:xfrm>
            <a:off x="1524000" y="2150150"/>
            <a:ext cx="891540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el. dokument (word ili PDF) pre slanja označiti na sledeći način: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godina studija </a:t>
            </a:r>
            <a:r>
              <a:rPr kumimoji="0" lang="sr-Latn-C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(rimsko)</a:t>
            </a:r>
            <a:r>
              <a:rPr kumimoji="0" lang="sr-Latn-C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, ime i prezime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C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npr: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CS" sz="4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IV g Petar Petrović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21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9003" y="1585662"/>
            <a:ext cx="9233994" cy="522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27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2500" y="1524001"/>
            <a:ext cx="9310800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57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089" y="1563815"/>
            <a:ext cx="9594422" cy="521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4873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12192000" cy="5257800"/>
          </a:xfrm>
        </p:spPr>
        <p:txBody>
          <a:bodyPr>
            <a:normAutofit/>
          </a:bodyPr>
          <a:lstStyle/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CILJ PREDMETA</a:t>
            </a:r>
          </a:p>
          <a:p>
            <a:pPr marL="1174750" lvl="3" indent="-2778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Projektovanje</a:t>
            </a:r>
            <a:r>
              <a:rPr lang="vi-VN" sz="2400" dirty="0">
                <a:latin typeface="Corbel" pitchFamily="34" charset="0"/>
              </a:rPr>
              <a:t> /reoblikovanje TV </a:t>
            </a:r>
            <a:r>
              <a:rPr lang="sr-Latn-RS" sz="2400" dirty="0">
                <a:latin typeface="Corbel" pitchFamily="34" charset="0"/>
              </a:rPr>
              <a:t>emisije </a:t>
            </a:r>
            <a:r>
              <a:rPr lang="vi-VN" sz="2400" dirty="0">
                <a:latin typeface="Corbel" pitchFamily="34" charset="0"/>
              </a:rPr>
              <a:t>sa aspekta produkcije </a:t>
            </a: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400" dirty="0">
              <a:latin typeface="Corbel" pitchFamily="34" charset="0"/>
            </a:endParaRP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ISHOD PREDMETA</a:t>
            </a:r>
          </a:p>
          <a:p>
            <a:pPr marL="1174750" lvl="3" indent="-2778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CS" sz="2400" dirty="0"/>
              <a:t>Stečena znanja o projektovanju /reoblikovanju  TV emisije (od ideje do realizacije) </a:t>
            </a:r>
          </a:p>
          <a:p>
            <a:pPr marL="896937" lvl="3" indent="0">
              <a:spcBef>
                <a:spcPts val="0"/>
              </a:spcBef>
              <a:buClrTx/>
              <a:buSzPct val="80000"/>
              <a:buNone/>
            </a:pPr>
            <a:endParaRPr lang="hr-HR" sz="1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b="1" dirty="0"/>
              <a:t>     Literatura:</a:t>
            </a:r>
          </a:p>
          <a:p>
            <a:pPr marL="1163638" lvl="1" indent="-534988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1.  Kajganić P. (2010) </a:t>
            </a:r>
            <a:r>
              <a:rPr lang="hr-HR" sz="2400" b="1" dirty="0"/>
              <a:t>TV produkcija 2</a:t>
            </a:r>
            <a:r>
              <a:rPr lang="hr-HR" sz="2400" dirty="0"/>
              <a:t>, ShopMyBook, Puurs, Belgium </a:t>
            </a:r>
          </a:p>
          <a:p>
            <a:pPr marL="1076325" lvl="1" indent="-447675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2.  Leksikon (1993) </a:t>
            </a:r>
            <a:r>
              <a:rPr lang="hr-HR" sz="2400" b="1" dirty="0"/>
              <a:t>Leksikon filmskih i TV pojmova 1</a:t>
            </a:r>
            <a:r>
              <a:rPr lang="hr-HR" sz="2400" dirty="0"/>
              <a:t>, Naučna knjiga, </a:t>
            </a:r>
            <a:r>
              <a:rPr lang="hr-HR" sz="2000" dirty="0"/>
              <a:t>Univerzitet   umetnosti, Beograd</a:t>
            </a:r>
            <a:endParaRPr lang="hr-HR" sz="2400" dirty="0"/>
          </a:p>
          <a:p>
            <a:pPr marL="1163638" lvl="1" indent="-534988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3.  Leksikon (1997) </a:t>
            </a:r>
            <a:r>
              <a:rPr lang="hr-HR" sz="2400" b="1" dirty="0"/>
              <a:t>Leksikon filmskih i TV pojmova 2</a:t>
            </a:r>
            <a:r>
              <a:rPr lang="hr-HR" sz="2400" dirty="0"/>
              <a:t>, Univerzitet umetnosti, Beograd</a:t>
            </a:r>
          </a:p>
          <a:p>
            <a:pPr marL="1163638" lvl="1" indent="-534988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4.  </a:t>
            </a:r>
            <a:r>
              <a:rPr lang="sr-Latn-RS" sz="2400" dirty="0"/>
              <a:t>Kris Bilton </a:t>
            </a:r>
            <a:r>
              <a:rPr lang="en-US" sz="2400" dirty="0"/>
              <a:t>(20</a:t>
            </a:r>
            <a:r>
              <a:rPr lang="sr-Latn-RS" sz="2400" dirty="0"/>
              <a:t>10</a:t>
            </a:r>
            <a:r>
              <a:rPr lang="en-US" sz="2400" dirty="0"/>
              <a:t>) </a:t>
            </a:r>
            <a:r>
              <a:rPr lang="sr-Latn-RS" sz="2400" b="1" dirty="0"/>
              <a:t>Menadžment i kreativnost</a:t>
            </a:r>
            <a:r>
              <a:rPr lang="en-US" sz="2400" dirty="0"/>
              <a:t>, </a:t>
            </a:r>
            <a:r>
              <a:rPr lang="sr-Latn-RS" sz="2400" dirty="0"/>
              <a:t>Clio, Beograd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50877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77008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Projektni model – projektni zadaci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 lnSpcReduction="10000"/>
          </a:bodyPr>
          <a:lstStyle/>
          <a:p>
            <a:pPr marL="1778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5207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b="1" dirty="0">
                <a:solidFill>
                  <a:prstClr val="black"/>
                </a:solidFill>
              </a:rPr>
              <a:t>POSTAVKA PROJEKTA</a:t>
            </a:r>
            <a:endParaRPr lang="hr-HR" sz="2400" dirty="0">
              <a:solidFill>
                <a:prstClr val="black"/>
              </a:solidFill>
            </a:endParaRPr>
          </a:p>
          <a:p>
            <a:pPr marL="177800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700" dirty="0">
              <a:latin typeface="Corbel" pitchFamily="34" charset="0"/>
            </a:endParaRPr>
          </a:p>
          <a:p>
            <a:pPr marL="808038" lvl="1" indent="-1778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Postavljanje / reoblikovanje TV projekta</a:t>
            </a:r>
            <a:endParaRPr lang="vi-VN" sz="2400" dirty="0">
              <a:latin typeface="Corbel" pitchFamily="34" charset="0"/>
            </a:endParaRPr>
          </a:p>
          <a:p>
            <a:pPr marL="808038" lvl="1" indent="-177800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400" dirty="0">
                <a:latin typeface="Corbel" pitchFamily="34" charset="0"/>
              </a:rPr>
              <a:t>Produkcijska razrada</a:t>
            </a:r>
          </a:p>
          <a:p>
            <a:pPr marL="1252538" lvl="3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Ulazni podaci</a:t>
            </a:r>
          </a:p>
          <a:p>
            <a:pPr marL="1252538" lvl="3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Dinamika tehnološkog procesa</a:t>
            </a:r>
          </a:p>
          <a:p>
            <a:pPr marL="1252538" lvl="3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Potrebni tehnički kapaciteti</a:t>
            </a:r>
          </a:p>
          <a:p>
            <a:pPr marL="1252538" lvl="3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Ekipa realizacije</a:t>
            </a:r>
          </a:p>
          <a:p>
            <a:pPr marL="1252538" lvl="3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Operativni plan</a:t>
            </a:r>
          </a:p>
          <a:p>
            <a:pPr marL="1252538" lvl="3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Predkalkulacija troškova</a:t>
            </a:r>
          </a:p>
          <a:p>
            <a:pPr marL="1252538" lvl="3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Wingdings" pitchFamily="2" charset="2"/>
              <a:buChar char="ü"/>
            </a:pPr>
            <a:r>
              <a:rPr lang="sr-Latn-RS" sz="2400" dirty="0">
                <a:latin typeface="Corbel" pitchFamily="34" charset="0"/>
              </a:rPr>
              <a:t>Marketinško pokrivanje</a:t>
            </a:r>
          </a:p>
          <a:p>
            <a:pPr marL="840232" lvl="3" indent="-1778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000" dirty="0">
              <a:latin typeface="Corbel" pitchFamily="34" charset="0"/>
            </a:endParaRPr>
          </a:p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vi-VN" sz="18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8159" y="2770368"/>
            <a:ext cx="5184288" cy="29624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1765" y="2770368"/>
            <a:ext cx="5456023" cy="29624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4106" y="2685560"/>
            <a:ext cx="3808863" cy="29624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5138" y="2665207"/>
            <a:ext cx="4471863" cy="29793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3137664"/>
            <a:ext cx="5548725" cy="18495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5245" y="2261749"/>
            <a:ext cx="5354176" cy="378777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4479" y="2163319"/>
            <a:ext cx="5333442" cy="382007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5239" y="2736258"/>
            <a:ext cx="5219287" cy="263577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3700" y="2275500"/>
            <a:ext cx="4932200" cy="369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Pixi\Desktop\PKPixi\AU NOVI NOVI\slicice za pp\Ok ulazni podaci OK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8759" y="1752600"/>
            <a:ext cx="4685588" cy="4685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33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Predispitni bodovi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225CE625-C175-9DFA-B722-1E66A8F486E7}"/>
              </a:ext>
            </a:extLst>
          </p:cNvPr>
          <p:cNvGraphicFramePr>
            <a:graphicFrameLocks/>
          </p:cNvGraphicFramePr>
          <p:nvPr/>
        </p:nvGraphicFramePr>
        <p:xfrm>
          <a:off x="1644650" y="1524000"/>
          <a:ext cx="89027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A28DDE3-8244-708A-1D32-BFF2664DA1B7}"/>
              </a:ext>
            </a:extLst>
          </p:cNvPr>
          <p:cNvSpPr txBox="1"/>
          <p:nvPr/>
        </p:nvSpPr>
        <p:spPr>
          <a:xfrm>
            <a:off x="2316480" y="1980845"/>
            <a:ext cx="16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usmeni ispit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BDFFC6-A169-35AC-7563-C24FC6DD6C60}"/>
              </a:ext>
            </a:extLst>
          </p:cNvPr>
          <p:cNvSpPr/>
          <p:nvPr/>
        </p:nvSpPr>
        <p:spPr>
          <a:xfrm>
            <a:off x="2133600" y="2114074"/>
            <a:ext cx="152400" cy="164427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79694-E45F-7428-20AB-44CB81059BB2}"/>
              </a:ext>
            </a:extLst>
          </p:cNvPr>
          <p:cNvSpPr txBox="1"/>
          <p:nvPr/>
        </p:nvSpPr>
        <p:spPr>
          <a:xfrm>
            <a:off x="4373880" y="1980843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seminarski/kolokvijum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6689C2-9A01-6A45-72BE-238DA767AEA7}"/>
              </a:ext>
            </a:extLst>
          </p:cNvPr>
          <p:cNvSpPr/>
          <p:nvPr/>
        </p:nvSpPr>
        <p:spPr>
          <a:xfrm>
            <a:off x="4236720" y="2140744"/>
            <a:ext cx="152400" cy="16442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1987EC-76C4-AAC7-CF84-FA2ED08F7555}"/>
              </a:ext>
            </a:extLst>
          </p:cNvPr>
          <p:cNvSpPr txBox="1"/>
          <p:nvPr/>
        </p:nvSpPr>
        <p:spPr>
          <a:xfrm>
            <a:off x="7425690" y="1980843"/>
            <a:ext cx="14909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predavanja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48F232-8BA3-57E3-E4AC-8FB1C9CAFC14}"/>
              </a:ext>
            </a:extLst>
          </p:cNvPr>
          <p:cNvSpPr/>
          <p:nvPr/>
        </p:nvSpPr>
        <p:spPr>
          <a:xfrm>
            <a:off x="7271385" y="2140744"/>
            <a:ext cx="152400" cy="164427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9B807F0-639A-2369-6012-EF08FBD5ED4D}"/>
              </a:ext>
            </a:extLst>
          </p:cNvPr>
          <p:cNvSpPr/>
          <p:nvPr/>
        </p:nvSpPr>
        <p:spPr>
          <a:xfrm>
            <a:off x="9067800" y="2174541"/>
            <a:ext cx="152400" cy="1644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179C47-09BF-C26C-01F8-0064A3516516}"/>
              </a:ext>
            </a:extLst>
          </p:cNvPr>
          <p:cNvSpPr txBox="1"/>
          <p:nvPr/>
        </p:nvSpPr>
        <p:spPr>
          <a:xfrm>
            <a:off x="9239885" y="2007513"/>
            <a:ext cx="9709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zadaci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49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category"/>
        </p:bldSub>
      </p:bldGraphic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 animBg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Tabela bodova i ocena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20" y="1483854"/>
            <a:ext cx="10575359" cy="3180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74" y="4781070"/>
            <a:ext cx="3127252" cy="200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43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Prisustvo na času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1544187"/>
            <a:ext cx="11963400" cy="5692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prisustvo predavanju = 1 bod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kašnjenje na predavanje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vodi se kao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neopravdani izostanak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dozvoljena 3 neopravdana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po semestru 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svaki naredni neopravdani izostanak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vrednuje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1 negativnim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bodom (-1)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      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definiše predmetni profesor na osnovu informacije od strane studenta o pojedinačnom izostanku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(ne oseća se dobro, ima lekarski kontrolni pregled, smrtni slučaj u porodici ...)</a:t>
            </a: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od više dana student reguliše dostavljanjem pisanog opravdanja predstavniku katedre PUM koji potom obaveštava sve profesore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matičnih predmeta</a:t>
            </a:r>
          </a:p>
          <a:p>
            <a:pPr marL="56324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opravdani izostanak = 0 bodova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9666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Izrada mesečnih zadataka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2590800"/>
            <a:ext cx="11963400" cy="3418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Mesečni zadaci dostavljaju se isključivo u navedenom roku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zadatak = odgovarajući broj bodova (od 1 do 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sr-Latn-RS" sz="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 primaju se naknadno urađeni zadaci</a:t>
            </a:r>
            <a:endParaRPr kumimoji="0" lang="sr-Latn-RS" sz="24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neurađeni zadatak označava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pet negativnih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bodova (-5)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sr-Latn-RS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975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Kolokvijum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0" y="1981200"/>
            <a:ext cx="10668000" cy="4262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sr-Latn-RS" sz="2400" b="1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Prijaviti izabrani projekat do </a:t>
            </a:r>
            <a:r>
              <a:rPr lang="sr-Latn-RS" sz="24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10. marta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Clr>
                <a:schemeClr val="tx1"/>
              </a:buClr>
              <a:buFont typeface="Symbol"/>
              <a:buChar char=""/>
            </a:pPr>
            <a:r>
              <a:rPr lang="sr-Latn-RS" sz="2400" b="1" dirty="0">
                <a:latin typeface="Calibri"/>
                <a:ea typeface="Calibri"/>
                <a:cs typeface="Times New Roman"/>
              </a:rPr>
              <a:t>Do</a:t>
            </a:r>
            <a:r>
              <a:rPr lang="sr-Latn-RS" sz="2400" b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sr-Latn-RS" sz="24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24. marta </a:t>
            </a:r>
            <a:r>
              <a:rPr lang="sr-Latn-RS" sz="2400" b="1" i="1" dirty="0">
                <a:latin typeface="Calibri"/>
                <a:ea typeface="Calibri"/>
                <a:cs typeface="Times New Roman"/>
              </a:rPr>
              <a:t>prijaviti termin odbrane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sr-Latn-RS" sz="2400" b="1" dirty="0">
                <a:latin typeface="Calibri"/>
                <a:ea typeface="Calibri"/>
                <a:cs typeface="Times New Roman"/>
              </a:rPr>
              <a:t>Termini odbrane radova od </a:t>
            </a:r>
            <a:r>
              <a:rPr lang="sr-Latn-RS" sz="24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13. aprila  do 18. maja </a:t>
            </a:r>
            <a:r>
              <a:rPr lang="sr-Latn-RS" sz="2400" dirty="0">
                <a:latin typeface="Calibri"/>
                <a:ea typeface="Calibri"/>
                <a:cs typeface="Times New Roman"/>
              </a:rPr>
              <a:t>(tri odbrane po terminu)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sr-Latn-RS" sz="2400" b="1" dirty="0">
                <a:latin typeface="Calibri"/>
                <a:ea typeface="Calibri"/>
                <a:cs typeface="Times New Roman"/>
              </a:rPr>
              <a:t>Dostavljanje projekata </a:t>
            </a:r>
            <a:r>
              <a:rPr lang="sr-Latn-RS" sz="2400" dirty="0">
                <a:latin typeface="Calibri"/>
                <a:ea typeface="Calibri"/>
                <a:cs typeface="Times New Roman"/>
              </a:rPr>
              <a:t>(pisani deo) najkasnije </a:t>
            </a:r>
            <a:r>
              <a:rPr lang="sr-Latn-RS" sz="24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sedam dana pre odbrane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sr-Latn-RS" sz="2400" b="1" dirty="0">
                <a:latin typeface="Calibri"/>
                <a:ea typeface="Calibri"/>
                <a:cs typeface="Times New Roman"/>
              </a:rPr>
              <a:t>Odbrana projekta</a:t>
            </a:r>
          </a:p>
          <a:p>
            <a:pPr marL="915988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rad se brani usmeno u zakazanom terminu sa predmetnim profesorom</a:t>
            </a:r>
          </a:p>
          <a:p>
            <a:pPr marL="915988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ü"/>
            </a:pPr>
            <a:r>
              <a:rPr lang="sr-Latn-R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usmena odbrana projekta = usmeni ispit</a:t>
            </a:r>
            <a:endParaRPr lang="en-US" sz="2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sr-Latn-RS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3663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115062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Mesečni zadaci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055466"/>
              </p:ext>
            </p:extLst>
          </p:nvPr>
        </p:nvGraphicFramePr>
        <p:xfrm>
          <a:off x="952499" y="2446020"/>
          <a:ext cx="10287001" cy="35356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396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41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4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sr-Latn-CS" sz="2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Zadaci/vežbe – IV godina, </a:t>
                      </a:r>
                      <a:r>
                        <a:rPr lang="sr-Latn-C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prolećni semestar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februar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Producentska</a:t>
                      </a:r>
                      <a:r>
                        <a:rPr lang="sr-Latn-RS" sz="24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r</a:t>
                      </a:r>
                      <a:r>
                        <a:rPr lang="sr-Latn-R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azrada projekta na zadatom primeru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mart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kumimoji="0" lang="pl-PL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Arial"/>
                        </a:rPr>
                        <a:t>Producentska razrada projekta na zadatom primeru</a:t>
                      </a:r>
                    </a:p>
                  </a:txBody>
                  <a:tcPr marL="68580" marR="68580" marT="91440" marB="914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4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april</a:t>
                      </a:r>
                      <a:endParaRPr lang="en-US" sz="2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kumimoji="0" lang="pl-PL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Arial"/>
                        </a:rPr>
                        <a:t>Producentska razrada projekta na zadatom primeru</a:t>
                      </a:r>
                    </a:p>
                  </a:txBody>
                  <a:tcPr marL="68580" marR="68580" marT="91440" marB="914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063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  <a:fontScheme name="Module">
    <a:maj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odul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7500"/>
              <a:satMod val="137000"/>
            </a:schemeClr>
          </a:gs>
          <a:gs pos="55000">
            <a:schemeClr val="phClr">
              <a:shade val="69000"/>
              <a:satMod val="137000"/>
            </a:schemeClr>
          </a:gs>
          <a:gs pos="100000">
            <a:schemeClr val="phClr">
              <a:shade val="98000"/>
              <a:satMod val="137000"/>
            </a:schemeClr>
          </a:gs>
        </a:gsLst>
        <a:lin ang="16200000" scaled="0"/>
      </a:gradFill>
    </a:fillStyleLst>
    <a:lnStyleLst>
      <a:ln w="6350" cap="rnd" cmpd="sng" algn="ctr">
        <a:solidFill>
          <a:schemeClr val="phClr">
            <a:shade val="95000"/>
            <a:satMod val="105000"/>
          </a:schemeClr>
        </a:solidFill>
        <a:prstDash val="solid"/>
      </a:ln>
      <a:ln w="48000" cap="flat" cmpd="thickThin" algn="ctr">
        <a:solidFill>
          <a:schemeClr val="phClr"/>
        </a:solidFill>
        <a:prstDash val="solid"/>
      </a:ln>
      <a:ln w="48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45000" dist="25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8000"/>
              <a:satMod val="300000"/>
            </a:schemeClr>
          </a:gs>
          <a:gs pos="12000">
            <a:schemeClr val="phClr">
              <a:tint val="48000"/>
              <a:satMod val="300000"/>
            </a:schemeClr>
          </a:gs>
          <a:gs pos="20000">
            <a:schemeClr val="phClr">
              <a:tint val="49000"/>
              <a:satMod val="300000"/>
            </a:schemeClr>
          </a:gs>
          <a:gs pos="100000">
            <a:schemeClr val="phClr">
              <a:shade val="30000"/>
            </a:schemeClr>
          </a:gs>
        </a:gsLst>
        <a:path path="circle">
          <a:fillToRect l="10000" t="-25000" r="10000" b="125000"/>
        </a:path>
      </a:gradFill>
      <a:blipFill>
        <a:blip xmlns:r="http://schemas.openxmlformats.org/officeDocument/2006/relationships" r:embed="rId1">
          <a:duotone>
            <a:schemeClr val="phClr">
              <a:shade val="75000"/>
              <a:satMod val="105000"/>
            </a:schemeClr>
            <a:schemeClr val="phClr">
              <a:tint val="95000"/>
              <a:satMod val="105000"/>
            </a:schemeClr>
          </a:duotone>
        </a:blip>
        <a:tile tx="0" ty="0" sx="38000" sy="38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2149</TotalTime>
  <Words>475</Words>
  <Application>Microsoft Office PowerPoint</Application>
  <PresentationFormat>Widescreen</PresentationFormat>
  <Paragraphs>139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Arial</vt:lpstr>
      <vt:lpstr>Calibri</vt:lpstr>
      <vt:lpstr>Corbel</vt:lpstr>
      <vt:lpstr>Symbol</vt:lpstr>
      <vt:lpstr>Times New Roman</vt:lpstr>
      <vt:lpstr>Wingdings</vt:lpstr>
      <vt:lpstr>Wingdings 2</vt:lpstr>
      <vt:lpstr>Wingdings 3</vt:lpstr>
      <vt:lpstr>Module</vt:lpstr>
      <vt:lpstr>1_Module</vt:lpstr>
      <vt:lpstr>PowerPoint Presentation</vt:lpstr>
      <vt:lpstr>O predmetu ...</vt:lpstr>
      <vt:lpstr>Projektni model – projektni zadaci</vt:lpstr>
      <vt:lpstr>Predispitni bodovi </vt:lpstr>
      <vt:lpstr>Tabela bodova i ocena</vt:lpstr>
      <vt:lpstr>Prisustvo na času</vt:lpstr>
      <vt:lpstr>Izrada mesečnih zadataka</vt:lpstr>
      <vt:lpstr>Kolokvijum</vt:lpstr>
      <vt:lpstr>Predispitne obaveze</vt:lpstr>
      <vt:lpstr>Predispitne obaveze</vt:lpstr>
      <vt:lpstr>Predispitne obaveze</vt:lpstr>
      <vt:lpstr>Predispitne obaveze</vt:lpstr>
      <vt:lpstr>www.tvprodukcija.com</vt:lpstr>
      <vt:lpstr>www.tvprodukcija.com</vt:lpstr>
      <vt:lpstr>www.tvprodukcija.com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495</cp:revision>
  <dcterms:created xsi:type="dcterms:W3CDTF">2006-08-16T00:00:00Z</dcterms:created>
  <dcterms:modified xsi:type="dcterms:W3CDTF">2025-08-08T15:35:33Z</dcterms:modified>
</cp:coreProperties>
</file>